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1" r:id="rId4"/>
  </p:sldMasterIdLst>
  <p:notesMasterIdLst>
    <p:notesMasterId r:id="rId12"/>
  </p:notesMasterIdLst>
  <p:handoutMasterIdLst>
    <p:handoutMasterId r:id="rId13"/>
  </p:handoutMasterIdLst>
  <p:sldIdLst>
    <p:sldId id="269" r:id="rId5"/>
    <p:sldId id="260" r:id="rId6"/>
    <p:sldId id="274" r:id="rId7"/>
    <p:sldId id="275" r:id="rId8"/>
    <p:sldId id="276" r:id="rId9"/>
    <p:sldId id="278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41" autoAdjust="0"/>
  </p:normalViewPr>
  <p:slideViewPr>
    <p:cSldViewPr snapToGrid="0">
      <p:cViewPr varScale="1">
        <p:scale>
          <a:sx n="119" d="100"/>
          <a:sy n="119" d="100"/>
        </p:scale>
        <p:origin x="96" y="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9F54A64-C0A3-4FB1-8C4E-2E5EB3F5A3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FD8E59-B1ED-4805-B20D-E60967CE1F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042E8-A934-4E93-8524-4DE0E2A1EBD4}" type="datetime1">
              <a:rPr lang="de-DE" smtClean="0"/>
              <a:t>02.05.2024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DC44CD-92CE-4BA7-97C1-5009E93519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039F17-888E-4995-9FF6-5702E62697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B81DA-4319-472A-BAB4-C6D52FFF15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650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EC863-2C79-4D85-8928-56AB8F3A9C87}" type="datetime1">
              <a:rPr lang="de-DE" noProof="0" smtClean="0"/>
              <a:pPr/>
              <a:t>02.05.2024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889FD-0077-42EF-9287-BC2F9203A53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6521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049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706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667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987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3229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889FD-0077-42EF-9287-BC2F9203A53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70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89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196577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25FD55-3229-4B68-BD74-B135798F57D0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5381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90973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434114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51365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5120064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8C69AEC-30D6-4C66-8AE0-6FF5D9D14014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55087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73C967-3582-4448-B223-7CBDE0D3BF8B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019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9B53DF-F03E-4387-BEB9-895FAC4E804B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60642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677619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0D35EC5-7FBE-4888-A663-A66E5857CBB3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67955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ACF6981-2D0D-4CE2-A8C5-EF21CA103A18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228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813FFC-1972-440D-844B-76254FE26AD7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61167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0802C0F-4692-4C21-A3BF-846BA9AD4CFD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992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0352555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de-DE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042222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fld id="{3BE64BA8-F420-4CC6-A0E8-1A7F7A416A9F}" type="datetime1">
              <a:rPr lang="de-DE" noProof="0" smtClean="0"/>
              <a:t>02.05.2024</a:t>
            </a:fld>
            <a:endParaRPr lang="de-D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02111984F565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29319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2CDE3A-0C6E-4181-A34B-20B0FE08D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124" y="2080619"/>
            <a:ext cx="11293719" cy="3329581"/>
          </a:xfrm>
        </p:spPr>
        <p:txBody>
          <a:bodyPr/>
          <a:lstStyle/>
          <a:p>
            <a:br>
              <a:rPr lang="de-DE" b="1" dirty="0"/>
            </a:br>
            <a:br>
              <a:rPr lang="de-DE" b="1" dirty="0"/>
            </a:br>
            <a:br>
              <a:rPr lang="de-DE" b="1" dirty="0"/>
            </a:br>
            <a:r>
              <a:rPr lang="de-DE" b="1" dirty="0"/>
              <a:t>Probleme aus der </a:t>
            </a:r>
            <a:br>
              <a:rPr lang="de-DE" b="1" dirty="0"/>
            </a:br>
            <a:r>
              <a:rPr lang="de-DE" b="1" dirty="0"/>
              <a:t>Praxis</a:t>
            </a:r>
            <a:br>
              <a:rPr lang="de-DE" b="1" dirty="0"/>
            </a:br>
            <a:endParaRPr lang="de-DE" b="1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CE04B7-C086-45F3-BD72-8D890D762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7011" y="4548780"/>
            <a:ext cx="8983577" cy="861420"/>
          </a:xfrm>
        </p:spPr>
        <p:txBody>
          <a:bodyPr>
            <a:normAutofit/>
          </a:bodyPr>
          <a:lstStyle/>
          <a:p>
            <a:r>
              <a:rPr lang="de-DE" sz="2800" dirty="0"/>
              <a:t> </a:t>
            </a:r>
            <a:r>
              <a:rPr lang="de-DE" sz="2800" b="1" dirty="0">
                <a:solidFill>
                  <a:srgbClr val="B4CF51"/>
                </a:solidFill>
              </a:rPr>
              <a:t>studien-, rechts- und </a:t>
            </a:r>
            <a:r>
              <a:rPr lang="de-DE" sz="2800" b="1" dirty="0" err="1">
                <a:solidFill>
                  <a:srgbClr val="B4CF51"/>
                </a:solidFill>
              </a:rPr>
              <a:t>sozialberatung</a:t>
            </a:r>
            <a:r>
              <a:rPr lang="de-DE" sz="2800" b="1" dirty="0">
                <a:solidFill>
                  <a:srgbClr val="B4CF51"/>
                </a:solidFill>
              </a:rPr>
              <a:t> des A</a:t>
            </a:r>
            <a:r>
              <a:rPr lang="de-DE" sz="2800" b="1" dirty="0"/>
              <a:t>sta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954DA8-8EC7-4E6C-B9DC-D45D33937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6389262-F84C-45E9-A510-2325C3A64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8240C39-B74B-4D17-A818-BEB6096EA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24FDEE01-84DA-4DE8-A426-44BBC16CCD2D}"/>
              </a:ext>
            </a:extLst>
          </p:cNvPr>
          <p:cNvCxnSpPr>
            <a:cxnSpLocks/>
          </p:cNvCxnSpPr>
          <p:nvPr/>
        </p:nvCxnSpPr>
        <p:spPr>
          <a:xfrm>
            <a:off x="1219124" y="4539916"/>
            <a:ext cx="8911465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534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712" y="713874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Familienversicherung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175A2-7867-4D63-B15C-401C3191A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12" y="1922999"/>
            <a:ext cx="8946541" cy="451632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3200" dirty="0">
                <a:latin typeface="Arial Black" panose="020B0A04020102020204" pitchFamily="34" charset="0"/>
              </a:rPr>
              <a:t> </a:t>
            </a:r>
            <a:r>
              <a:rPr lang="de-DE" sz="2400" dirty="0">
                <a:latin typeface="+mn-lt"/>
              </a:rPr>
              <a:t>Mein Arbeitgeber zahlt verspätet und ich bin einmalig 	über der Einkommensgrenze</a:t>
            </a: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4800" dirty="0">
                <a:solidFill>
                  <a:srgbClr val="92D050"/>
                </a:solidFill>
                <a:latin typeface="Arial Black" panose="020B0A04020102020204" pitchFamily="34" charset="0"/>
              </a:rPr>
              <a:t>	</a:t>
            </a:r>
            <a:r>
              <a:rPr lang="de-DE" sz="2400" dirty="0">
                <a:latin typeface="+mn-lt"/>
              </a:rPr>
              <a:t>Ich bekomme Überstunden ausgezahlt und bin 	dadurch einmalig über der Einkommensgrenze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>
            <a:extLst>
              <a:ext uri="{FF2B5EF4-FFF2-40B4-BE49-F238E27FC236}">
                <a16:creationId xmlns:a16="http://schemas.microsoft.com/office/drawing/2014/main" id="{BDE326CD-FA74-4C8B-890E-450DFE953F7C}"/>
              </a:ext>
            </a:extLst>
          </p:cNvPr>
          <p:cNvSpPr/>
          <p:nvPr/>
        </p:nvSpPr>
        <p:spPr>
          <a:xfrm>
            <a:off x="1994886" y="6087979"/>
            <a:ext cx="7003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>
                <a:solidFill>
                  <a:srgbClr val="B4CF51"/>
                </a:solidFill>
              </a:rPr>
              <a:t>Studien-, Rechts- und Sozialberatung des AStA</a:t>
            </a:r>
          </a:p>
        </p:txBody>
      </p:sp>
    </p:spTree>
    <p:extLst>
      <p:ext uri="{BB962C8B-B14F-4D97-AF65-F5344CB8AC3E}">
        <p14:creationId xmlns:p14="http://schemas.microsoft.com/office/powerpoint/2010/main" val="70285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712" y="713874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Familienversicherung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175A2-7867-4D63-B15C-401C3191A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12" y="2114404"/>
            <a:ext cx="8946541" cy="4516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3200" dirty="0">
                <a:latin typeface="Arial Black" panose="020B0A04020102020204" pitchFamily="34" charset="0"/>
              </a:rPr>
              <a:t> </a:t>
            </a:r>
            <a:r>
              <a:rPr lang="de-DE" sz="2400" dirty="0"/>
              <a:t>Ich möchte noch einen weiteren Job annehmen</a:t>
            </a: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	</a:t>
            </a:r>
            <a:r>
              <a:rPr lang="de-DE" sz="2400" dirty="0"/>
              <a:t>Ich bin ehrenamtlich oder als Übungsleiter*in aktiv</a:t>
            </a:r>
            <a:endParaRPr lang="de-DE" sz="2400" dirty="0">
              <a:latin typeface="+mn-lt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8">
            <a:extLst>
              <a:ext uri="{FF2B5EF4-FFF2-40B4-BE49-F238E27FC236}">
                <a16:creationId xmlns:a16="http://schemas.microsoft.com/office/drawing/2014/main" id="{5FEC3024-EA10-4F3B-A0BB-7F62B3691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9555" y="6087979"/>
            <a:ext cx="71451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9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712" y="713874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Werkstudierendenprivileg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175A2-7867-4D63-B15C-401C3191A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12" y="1922999"/>
            <a:ext cx="8946541" cy="451632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3200" dirty="0">
                <a:latin typeface="Arial Black" panose="020B0A04020102020204" pitchFamily="34" charset="0"/>
              </a:rPr>
              <a:t> </a:t>
            </a:r>
            <a:r>
              <a:rPr lang="de-DE" sz="2400" dirty="0">
                <a:latin typeface="+mn-lt"/>
              </a:rPr>
              <a:t>Ich möchte auf das Werkstudierenden Privileg 	verzichten</a:t>
            </a: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4800" dirty="0">
                <a:solidFill>
                  <a:srgbClr val="92D050"/>
                </a:solidFill>
                <a:latin typeface="Arial Black" panose="020B0A04020102020204" pitchFamily="34" charset="0"/>
              </a:rPr>
              <a:t>	</a:t>
            </a:r>
            <a:r>
              <a:rPr lang="de-DE" sz="2400" dirty="0">
                <a:latin typeface="+mn-lt"/>
              </a:rPr>
              <a:t>Ich möchte Teilzeit studieren UND ein Werkstudierenden 	Privileg in Anspruch nehmen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D6261D67-66B3-4CA6-BFD2-482D02A8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9555" y="6087979"/>
            <a:ext cx="71451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35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712" y="713874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Werkstudierendenprivileg</a:t>
            </a:r>
            <a:br>
              <a:rPr lang="de-DE" sz="5400" b="1" dirty="0"/>
            </a:br>
            <a:endParaRPr lang="de-DE" sz="54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175A2-7867-4D63-B15C-401C3191A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12" y="1922999"/>
            <a:ext cx="8946541" cy="4516323"/>
          </a:xfrm>
          <a:ln>
            <a:noFill/>
          </a:ln>
        </p:spPr>
        <p:txBody>
          <a:bodyPr>
            <a:normAutofit/>
          </a:bodyPr>
          <a:lstStyle/>
          <a:p>
            <a:pPr marL="0" lvl="0" indent="0">
              <a:buClr>
                <a:srgbClr val="ACD433"/>
              </a:buClr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	</a:t>
            </a:r>
            <a:r>
              <a:rPr lang="de-DE" sz="2400" dirty="0">
                <a:solidFill>
                  <a:prstClr val="white"/>
                </a:solidFill>
              </a:rPr>
              <a:t>Werkstudent*in im Urlaubssemester- geht das?</a:t>
            </a:r>
            <a:endParaRPr lang="de-DE" sz="4800" dirty="0">
              <a:solidFill>
                <a:srgbClr val="B4CF5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3200" dirty="0">
                <a:latin typeface="Arial Black" panose="020B0A04020102020204" pitchFamily="34" charset="0"/>
              </a:rPr>
              <a:t> </a:t>
            </a:r>
            <a:r>
              <a:rPr lang="de-DE" sz="2400" dirty="0">
                <a:latin typeface="+mn-lt"/>
              </a:rPr>
              <a:t>Ich arbeite einmalig oder zeitweise mehr als 20h pro 	Woche</a:t>
            </a:r>
          </a:p>
          <a:p>
            <a:pPr marL="0" indent="0">
              <a:buNone/>
            </a:pPr>
            <a:r>
              <a:rPr lang="de-DE" sz="4800" dirty="0">
                <a:solidFill>
                  <a:srgbClr val="B4CF51"/>
                </a:solidFill>
                <a:latin typeface="Arial Black" panose="020B0A04020102020204" pitchFamily="34" charset="0"/>
              </a:rPr>
              <a:t>?</a:t>
            </a:r>
            <a:r>
              <a:rPr lang="de-DE" sz="4800" dirty="0">
                <a:solidFill>
                  <a:srgbClr val="92D050"/>
                </a:solidFill>
                <a:latin typeface="Arial Black" panose="020B0A04020102020204" pitchFamily="34" charset="0"/>
              </a:rPr>
              <a:t>	</a:t>
            </a:r>
            <a:r>
              <a:rPr lang="de-DE" sz="2400" dirty="0">
                <a:latin typeface="+mn-lt"/>
              </a:rPr>
              <a:t>Ich arbeite dauerhaft mehr als 20h pro Woche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57ADC624-9842-4728-A62F-2E547934DF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9555" y="6087979"/>
            <a:ext cx="71451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42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712" y="713874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Zusammenfassung:</a:t>
            </a:r>
            <a:br>
              <a:rPr lang="de-DE" sz="5400" b="1" dirty="0"/>
            </a:br>
            <a:r>
              <a:rPr lang="de-DE" sz="2800" b="1" dirty="0"/>
              <a:t>Was müsst ihr beachten</a:t>
            </a:r>
            <a:br>
              <a:rPr lang="de-DE" sz="5400" b="1" dirty="0"/>
            </a:br>
            <a:endParaRPr lang="de-DE" sz="54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175A2-7867-4D63-B15C-401C3191A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12" y="2163098"/>
            <a:ext cx="8946541" cy="4516323"/>
          </a:xfrm>
          <a:ln>
            <a:noFill/>
          </a:ln>
        </p:spPr>
        <p:txBody>
          <a:bodyPr>
            <a:normAutofit/>
          </a:bodyPr>
          <a:lstStyle/>
          <a:p>
            <a:pPr>
              <a:buClr>
                <a:srgbClr val="ACD433"/>
              </a:buClr>
            </a:pPr>
            <a:r>
              <a:rPr lang="de-DE" sz="2400" b="1" dirty="0">
                <a:latin typeface="+mn-lt"/>
              </a:rPr>
              <a:t>Familienversicherung:</a:t>
            </a:r>
            <a:br>
              <a:rPr lang="de-DE" sz="2400" dirty="0">
                <a:latin typeface="+mn-lt"/>
              </a:rPr>
            </a:br>
            <a:r>
              <a:rPr lang="de-DE" sz="2400" dirty="0">
                <a:latin typeface="+mn-lt"/>
              </a:rPr>
              <a:t>bis 25 Jahre</a:t>
            </a:r>
            <a:br>
              <a:rPr lang="de-DE" sz="2400" dirty="0">
                <a:latin typeface="+mn-lt"/>
              </a:rPr>
            </a:br>
            <a:r>
              <a:rPr lang="de-DE" sz="2400" dirty="0">
                <a:latin typeface="+mn-lt"/>
              </a:rPr>
              <a:t>monatliches Gesamteinkommen von 538€ 		Darf max. 3x im Jahr überschritten werden</a:t>
            </a:r>
            <a:br>
              <a:rPr lang="de-DE" sz="2400" dirty="0">
                <a:latin typeface="+mn-lt"/>
              </a:rPr>
            </a:br>
            <a:r>
              <a:rPr lang="de-DE" sz="2400" dirty="0">
                <a:latin typeface="+mn-lt"/>
              </a:rPr>
              <a:t>Beachtet die Ehrenamts- und Übungsleiterpauschale</a:t>
            </a:r>
          </a:p>
          <a:p>
            <a:pPr>
              <a:buClr>
                <a:srgbClr val="ACD433"/>
              </a:buClr>
            </a:pPr>
            <a:r>
              <a:rPr lang="de-DE" sz="2400" b="1" dirty="0">
                <a:latin typeface="+mn-lt"/>
              </a:rPr>
              <a:t>Werkstudierendenprivileg:</a:t>
            </a:r>
            <a:br>
              <a:rPr lang="de-DE" sz="2400" b="1" dirty="0">
                <a:latin typeface="+mn-lt"/>
              </a:rPr>
            </a:br>
            <a:r>
              <a:rPr lang="de-DE" sz="2400" dirty="0">
                <a:latin typeface="+mn-lt"/>
              </a:rPr>
              <a:t>gilt für ordentliche Studierende</a:t>
            </a:r>
            <a:br>
              <a:rPr lang="de-DE" sz="2400" dirty="0">
                <a:latin typeface="+mn-lt"/>
              </a:rPr>
            </a:br>
            <a:r>
              <a:rPr lang="de-DE" sz="2400" dirty="0" err="1">
                <a:latin typeface="+mn-lt"/>
              </a:rPr>
              <a:t>grds</a:t>
            </a:r>
            <a:r>
              <a:rPr lang="de-DE" sz="2400" dirty="0">
                <a:latin typeface="+mn-lt"/>
              </a:rPr>
              <a:t>. max. 20 Arbeitsstunden pro Woche</a:t>
            </a:r>
            <a:br>
              <a:rPr lang="de-DE" sz="2400" b="1" dirty="0">
                <a:latin typeface="+mn-lt"/>
              </a:rPr>
            </a:br>
            <a:r>
              <a:rPr lang="de-DE" sz="2400" dirty="0">
                <a:latin typeface="+mn-lt"/>
              </a:rPr>
              <a:t>Einkommensunabhängig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124323FE-17D6-4F54-874D-0C44BE0B6ABE}"/>
              </a:ext>
            </a:extLst>
          </p:cNvPr>
          <p:cNvCxnSpPr/>
          <p:nvPr/>
        </p:nvCxnSpPr>
        <p:spPr>
          <a:xfrm>
            <a:off x="8069179" y="3112168"/>
            <a:ext cx="4892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4906B320-91A2-4103-8930-BAB08613AB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9555" y="6087979"/>
            <a:ext cx="71451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486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DC570-72AC-45BE-BB60-458EBBAC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827" y="680089"/>
            <a:ext cx="9404723" cy="1400530"/>
          </a:xfrm>
        </p:spPr>
        <p:txBody>
          <a:bodyPr rtlCol="0"/>
          <a:lstStyle/>
          <a:p>
            <a:pPr rtl="0"/>
            <a:r>
              <a:rPr lang="de-DE" sz="5400" b="1" dirty="0"/>
              <a:t>Komm in die Beratung</a:t>
            </a:r>
            <a:br>
              <a:rPr lang="de-DE" sz="5400" b="1" dirty="0"/>
            </a:br>
            <a:endParaRPr lang="de-DE" sz="5400" b="1" dirty="0"/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6394897D-215C-448E-9E0D-3F0B01B8D7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6876" y="1973746"/>
            <a:ext cx="3429000" cy="3429000"/>
          </a:xfrm>
          <a:ln>
            <a:noFill/>
          </a:ln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523FBFC-B57C-49FC-A35B-A9B454634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8528" y="4777381"/>
            <a:ext cx="1661941" cy="166194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AC3C885-50D0-4B7B-8DF8-B7DA7884C4FB}"/>
              </a:ext>
            </a:extLst>
          </p:cNvPr>
          <p:cNvCxnSpPr/>
          <p:nvPr/>
        </p:nvCxnSpPr>
        <p:spPr>
          <a:xfrm>
            <a:off x="1045084" y="6087979"/>
            <a:ext cx="8903444" cy="0"/>
          </a:xfrm>
          <a:prstGeom prst="line">
            <a:avLst/>
          </a:prstGeom>
          <a:ln w="12700">
            <a:solidFill>
              <a:srgbClr val="B4CF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F45D2DBD-D96B-481E-93C6-6E12A8119D08}"/>
              </a:ext>
            </a:extLst>
          </p:cNvPr>
          <p:cNvSpPr/>
          <p:nvPr/>
        </p:nvSpPr>
        <p:spPr>
          <a:xfrm>
            <a:off x="3576876" y="1954987"/>
            <a:ext cx="3429000" cy="3429000"/>
          </a:xfrm>
          <a:prstGeom prst="rect">
            <a:avLst/>
          </a:prstGeom>
          <a:noFill/>
          <a:ln w="76200">
            <a:solidFill>
              <a:srgbClr val="B4CF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CC1E18C-344C-47C5-B32B-E7F4F4E9DC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9555" y="6087979"/>
            <a:ext cx="71451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298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5FFD32-E0A8-4E83-80B3-20612105D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C4F44-154A-4E67-B129-1B5389E9F993}">
  <ds:schemaRefs>
    <ds:schemaRef ds:uri="http://schemas.microsoft.com/office/2006/documentManagement/types"/>
    <ds:schemaRef ds:uri="http://schemas.openxmlformats.org/package/2006/metadata/core-properties"/>
    <ds:schemaRef ds:uri="71af3243-3dd4-4a8d-8c0d-dd76da1f02a5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16c05727-aa75-4e4a-9b5f-8a80a1165891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6953E32-00D6-4FFB-AD6B-B2091BB328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TM03457503[[fn=Zitierfähig]]</Template>
  <TotalTime>0</TotalTime>
  <Words>195</Words>
  <Application>Microsoft Office PowerPoint</Application>
  <PresentationFormat>Breitbild</PresentationFormat>
  <Paragraphs>29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Century Gothic</vt:lpstr>
      <vt:lpstr>Wingdings 3</vt:lpstr>
      <vt:lpstr>Ion</vt:lpstr>
      <vt:lpstr>   Probleme aus der  Praxis </vt:lpstr>
      <vt:lpstr>Familienversicherung</vt:lpstr>
      <vt:lpstr>Familienversicherung</vt:lpstr>
      <vt:lpstr>Werkstudierendenprivileg</vt:lpstr>
      <vt:lpstr>Werkstudierendenprivileg </vt:lpstr>
      <vt:lpstr>Zusammenfassung: Was müsst ihr beachten </vt:lpstr>
      <vt:lpstr>Komm in die Beratung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2024-04-18T09:14:45Z</dcterms:created>
  <dcterms:modified xsi:type="dcterms:W3CDTF">2024-05-02T11:34:51Z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