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4" r:id="rId4"/>
    <p:sldId id="275" r:id="rId5"/>
    <p:sldId id="259" r:id="rId6"/>
    <p:sldId id="260" r:id="rId7"/>
    <p:sldId id="261" r:id="rId8"/>
    <p:sldId id="262" r:id="rId9"/>
    <p:sldId id="265" r:id="rId10"/>
    <p:sldId id="277" r:id="rId11"/>
    <p:sldId id="266" r:id="rId12"/>
    <p:sldId id="267" r:id="rId13"/>
    <p:sldId id="278" r:id="rId14"/>
    <p:sldId id="271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FB20F9-EE10-1644-9314-8943518D967A}" v="113" dt="2024-05-01T20:50:07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4654"/>
  </p:normalViewPr>
  <p:slideViewPr>
    <p:cSldViewPr snapToGrid="0">
      <p:cViewPr varScale="1">
        <p:scale>
          <a:sx n="50" d="100"/>
          <a:sy n="50" d="100"/>
        </p:scale>
        <p:origin x="192" y="1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9ACB2F-8CFA-CF26-6D8A-432A97D34D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BAföG und Einkommen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ABB2048-B643-9210-246D-B320F4F096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Bjarne und Smilla</a:t>
            </a:r>
          </a:p>
        </p:txBody>
      </p:sp>
    </p:spTree>
    <p:extLst>
      <p:ext uri="{BB962C8B-B14F-4D97-AF65-F5344CB8AC3E}">
        <p14:creationId xmlns:p14="http://schemas.microsoft.com/office/powerpoint/2010/main" val="3482084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E69B96-3D7D-26CA-B230-86EFCFF2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883" y="649356"/>
            <a:ext cx="8974355" cy="734351"/>
          </a:xfrm>
        </p:spPr>
        <p:txBody>
          <a:bodyPr>
            <a:normAutofit fontScale="90000"/>
          </a:bodyPr>
          <a:lstStyle/>
          <a:p>
            <a:r>
              <a:rPr lang="de-DE" dirty="0"/>
              <a:t>Besonderheiten bei selbstständiger Tätigkeit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6B697C-8366-FCD0-1D9B-99F4F9B8B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726" y="1550504"/>
            <a:ext cx="8596668" cy="4510736"/>
          </a:xfrm>
        </p:spPr>
        <p:txBody>
          <a:bodyPr>
            <a:normAutofit/>
          </a:bodyPr>
          <a:lstStyle/>
          <a:p>
            <a:r>
              <a:rPr lang="en-US" sz="2800" dirty="0" err="1"/>
              <a:t>Kommt</a:t>
            </a:r>
            <a:r>
              <a:rPr lang="en-US" sz="2800" dirty="0"/>
              <a:t> auf </a:t>
            </a:r>
            <a:r>
              <a:rPr lang="en-US" sz="2800" dirty="0" err="1"/>
              <a:t>Gewinn</a:t>
            </a:r>
            <a:r>
              <a:rPr lang="en-US" sz="2800" dirty="0"/>
              <a:t> an </a:t>
            </a:r>
          </a:p>
          <a:p>
            <a:pPr lvl="1"/>
            <a:r>
              <a:rPr lang="en-US" sz="2600" dirty="0" err="1"/>
              <a:t>Berechnung</a:t>
            </a:r>
            <a:r>
              <a:rPr lang="en-US" sz="2600" dirty="0"/>
              <a:t> </a:t>
            </a:r>
            <a:r>
              <a:rPr lang="en-US" sz="2600" dirty="0" err="1"/>
              <a:t>anteilig</a:t>
            </a:r>
            <a:r>
              <a:rPr lang="en-US" sz="2600" dirty="0"/>
              <a:t> </a:t>
            </a:r>
            <a:r>
              <a:rPr lang="en-US" sz="2600" dirty="0" err="1"/>
              <a:t>aus</a:t>
            </a:r>
            <a:r>
              <a:rPr lang="en-US" sz="2600" dirty="0"/>
              <a:t> den für den </a:t>
            </a:r>
            <a:r>
              <a:rPr lang="en-US" sz="2600" dirty="0" err="1"/>
              <a:t>Bewilligungsbescheid</a:t>
            </a:r>
            <a:r>
              <a:rPr lang="en-US" sz="2600" dirty="0"/>
              <a:t> </a:t>
            </a:r>
            <a:r>
              <a:rPr lang="en-US" sz="2600" dirty="0" err="1"/>
              <a:t>maßgeblichen</a:t>
            </a:r>
            <a:r>
              <a:rPr lang="en-US" sz="2600" dirty="0"/>
              <a:t> </a:t>
            </a:r>
            <a:r>
              <a:rPr lang="en-US" sz="2600" dirty="0" err="1"/>
              <a:t>Kalenderjahren</a:t>
            </a:r>
            <a:endParaRPr lang="de-DE" sz="2800" dirty="0"/>
          </a:p>
          <a:p>
            <a:r>
              <a:rPr lang="de-DE" sz="2800" dirty="0"/>
              <a:t>Keine Werbungskostenpauschale </a:t>
            </a:r>
          </a:p>
          <a:p>
            <a:pPr lvl="1"/>
            <a:r>
              <a:rPr lang="de-DE" sz="2600" dirty="0"/>
              <a:t>Gewinn muss selbstständig geltend gemacht werden</a:t>
            </a:r>
          </a:p>
          <a:p>
            <a:pPr lvl="1"/>
            <a:r>
              <a:rPr lang="de-DE" sz="2600" dirty="0"/>
              <a:t>Angaben für Steuerbescheid maßgeblich für Berechnung nach BAföG</a:t>
            </a:r>
          </a:p>
          <a:p>
            <a:pPr lvl="1"/>
            <a:endParaRPr lang="de-DE" sz="2600" dirty="0"/>
          </a:p>
          <a:p>
            <a:endParaRPr lang="en-US" sz="2800" dirty="0"/>
          </a:p>
          <a:p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1922728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BCC97-44E9-C184-CC4C-86C2F16C1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1: Einkommen ohne Anrechnung </a:t>
            </a:r>
          </a:p>
        </p:txBody>
      </p:sp>
      <p:pic>
        <p:nvPicPr>
          <p:cNvPr id="7" name="Inhaltsplatzhalter 6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875EC311-96D5-1FF6-2223-64AD8C9A67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4657" y="2348042"/>
            <a:ext cx="9201998" cy="2161915"/>
          </a:xfrm>
        </p:spPr>
      </p:pic>
    </p:spTree>
    <p:extLst>
      <p:ext uri="{BB962C8B-B14F-4D97-AF65-F5344CB8AC3E}">
        <p14:creationId xmlns:p14="http://schemas.microsoft.com/office/powerpoint/2010/main" val="39034393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04AA9C-BB01-ED60-1345-6D14E978A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2: Einkommen mit Anrechnung </a:t>
            </a:r>
          </a:p>
        </p:txBody>
      </p:sp>
      <p:pic>
        <p:nvPicPr>
          <p:cNvPr id="7" name="Inhaltsplatzhalter 6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9B0D9592-2ABB-5DEB-C456-83D735BD53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7165" y="2309039"/>
            <a:ext cx="9277005" cy="2239921"/>
          </a:xfrm>
        </p:spPr>
      </p:pic>
    </p:spTree>
    <p:extLst>
      <p:ext uri="{BB962C8B-B14F-4D97-AF65-F5344CB8AC3E}">
        <p14:creationId xmlns:p14="http://schemas.microsoft.com/office/powerpoint/2010/main" val="4163344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4FC5CB-990B-C1F4-FAA8-18555A3D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3: Kombination aus abhängiger Tätigkeit und selbstständiger Tätigkeit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17CCAE0-94C0-C5A9-4C3E-34AA15D04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600" dirty="0" err="1"/>
              <a:t>Grds</a:t>
            </a:r>
            <a:r>
              <a:rPr lang="de-DE" sz="2600" dirty="0"/>
              <a:t>. Kombination möglich</a:t>
            </a:r>
          </a:p>
          <a:p>
            <a:r>
              <a:rPr lang="de-DE" sz="2600" dirty="0"/>
              <a:t>Berechnungsgrundlage ist verschieden</a:t>
            </a:r>
          </a:p>
          <a:p>
            <a:pPr lvl="1"/>
            <a:r>
              <a:rPr lang="de-DE" sz="2400" dirty="0"/>
              <a:t>Abhängige Tätigkeit: erzieltes Einkommen im Bewilligungszeitraum </a:t>
            </a:r>
          </a:p>
          <a:p>
            <a:pPr lvl="1"/>
            <a:r>
              <a:rPr lang="de-DE" sz="2400" dirty="0"/>
              <a:t>Selbstständige Tätigkeit: Gewinn anteilig aus den Kalenderjahren</a:t>
            </a:r>
          </a:p>
        </p:txBody>
      </p:sp>
    </p:spTree>
    <p:extLst>
      <p:ext uri="{BB962C8B-B14F-4D97-AF65-F5344CB8AC3E}">
        <p14:creationId xmlns:p14="http://schemas.microsoft.com/office/powerpoint/2010/main" val="2172000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4FC5CB-990B-C1F4-FAA8-18555A3D3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3: Kombination aus abhängiger Tätigkeit und selbstständiger Tätigkeit</a:t>
            </a:r>
          </a:p>
        </p:txBody>
      </p:sp>
      <p:pic>
        <p:nvPicPr>
          <p:cNvPr id="5" name="Inhaltsplatzhalter 4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59E61039-A783-DA30-C8C1-AA63EBA15A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263740"/>
            <a:ext cx="8954346" cy="3050382"/>
          </a:xfrm>
        </p:spPr>
      </p:pic>
    </p:spTree>
    <p:extLst>
      <p:ext uri="{BB962C8B-B14F-4D97-AF65-F5344CB8AC3E}">
        <p14:creationId xmlns:p14="http://schemas.microsoft.com/office/powerpoint/2010/main" val="211369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C09A4EC4-46AF-BDF3-0E4D-C39FEAC33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926" y="423119"/>
            <a:ext cx="8288032" cy="109664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 err="1"/>
              <a:t>Leistungsbescheinigung</a:t>
            </a:r>
            <a:r>
              <a:rPr lang="en-US" sz="3700" dirty="0"/>
              <a:t> § 48 </a:t>
            </a:r>
            <a:r>
              <a:rPr lang="en-US" sz="3700" dirty="0" err="1"/>
              <a:t>BAföG</a:t>
            </a:r>
            <a:endParaRPr lang="en-US" sz="3700" dirty="0"/>
          </a:p>
        </p:txBody>
      </p:sp>
      <p:pic>
        <p:nvPicPr>
          <p:cNvPr id="11" name="Inhaltsplatzhalter 10" descr="Ein Bild, das Text, Screenshot, Schrift, Design enthält.&#10;&#10;Automatisch generierte Beschreibung">
            <a:extLst>
              <a:ext uri="{FF2B5EF4-FFF2-40B4-BE49-F238E27FC236}">
                <a16:creationId xmlns:a16="http://schemas.microsoft.com/office/drawing/2014/main" id="{D9E48C34-FCD1-B5B7-8FA8-F75CF1663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605" y="1519766"/>
            <a:ext cx="8469496" cy="4985783"/>
          </a:xfrm>
        </p:spPr>
      </p:pic>
    </p:spTree>
    <p:extLst>
      <p:ext uri="{BB962C8B-B14F-4D97-AF65-F5344CB8AC3E}">
        <p14:creationId xmlns:p14="http://schemas.microsoft.com/office/powerpoint/2010/main" val="1832926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A65AC7D1-EAA9-48F5-B509-60A7F50BF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6320AF9-619A-4175-865B-5663E1AEF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63B6EC6-D752-4EE7-908B-F8F19E8C7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1313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FECD4E8-AD3E-4228-82A2-9461958EA9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3290979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3">
            <a:extLst>
              <a:ext uri="{FF2B5EF4-FFF2-40B4-BE49-F238E27FC236}">
                <a16:creationId xmlns:a16="http://schemas.microsoft.com/office/drawing/2014/main" id="{7E018740-5C2B-4A41-AC1A-7E68D1EC1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82568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1" name="Rectangle 25">
            <a:extLst>
              <a:ext uri="{FF2B5EF4-FFF2-40B4-BE49-F238E27FC236}">
                <a16:creationId xmlns:a16="http://schemas.microsoft.com/office/drawing/2014/main" id="{166F75A4-C475-4941-8EE2-B80A06A2C1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534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A032553A-72E8-4B0D-8405-FF9771C9AF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3425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5" name="Rectangle 27">
            <a:extLst>
              <a:ext uri="{FF2B5EF4-FFF2-40B4-BE49-F238E27FC236}">
                <a16:creationId xmlns:a16="http://schemas.microsoft.com/office/drawing/2014/main" id="{765800AC-C3B9-498E-87BC-29FAE4C7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5592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id="{1F9D6ACB-2FF4-49F9-978A-E0D5327FC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72758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A5EC319D-0FEA-4B95-A3EA-01E35672C9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97631" y="-8467"/>
            <a:ext cx="5994369" cy="6866467"/>
          </a:xfrm>
          <a:custGeom>
            <a:avLst/>
            <a:gdLst>
              <a:gd name="connsiteX0" fmla="*/ 0 w 5994369"/>
              <a:gd name="connsiteY0" fmla="*/ 0 h 6866467"/>
              <a:gd name="connsiteX1" fmla="*/ 1249825 w 5994369"/>
              <a:gd name="connsiteY1" fmla="*/ 0 h 6866467"/>
              <a:gd name="connsiteX2" fmla="*/ 1249825 w 5994369"/>
              <a:gd name="connsiteY2" fmla="*/ 8467 h 6866467"/>
              <a:gd name="connsiteX3" fmla="*/ 5994369 w 5994369"/>
              <a:gd name="connsiteY3" fmla="*/ 8467 h 6866467"/>
              <a:gd name="connsiteX4" fmla="*/ 5994369 w 5994369"/>
              <a:gd name="connsiteY4" fmla="*/ 6866467 h 6866467"/>
              <a:gd name="connsiteX5" fmla="*/ 1249825 w 5994369"/>
              <a:gd name="connsiteY5" fmla="*/ 6866467 h 6866467"/>
              <a:gd name="connsiteX6" fmla="*/ 1109382 w 5994369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94369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5994369" y="8467"/>
                </a:lnTo>
                <a:lnTo>
                  <a:pt x="5994369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93C5B47-3A9E-4632-9FE7-8A04C6F89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81723" y="609600"/>
            <a:ext cx="4512989" cy="2227730"/>
          </a:xfrm>
        </p:spPr>
        <p:txBody>
          <a:bodyPr anchor="ctr"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Aktuelle Beratungszeiten</a:t>
            </a:r>
          </a:p>
        </p:txBody>
      </p:sp>
      <p:pic>
        <p:nvPicPr>
          <p:cNvPr id="7" name="Graphic 6" descr="Uhr">
            <a:extLst>
              <a:ext uri="{FF2B5EF4-FFF2-40B4-BE49-F238E27FC236}">
                <a16:creationId xmlns:a16="http://schemas.microsoft.com/office/drawing/2014/main" id="{A4CFB24E-C08E-3226-C7BF-79C225CC0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7018" y="403654"/>
            <a:ext cx="2874105" cy="2874105"/>
          </a:xfrm>
          <a:prstGeom prst="rect">
            <a:avLst/>
          </a:prstGeom>
        </p:spPr>
      </p:pic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60A6B6-065C-C500-5D65-401129510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81725" y="2837329"/>
            <a:ext cx="4512988" cy="3317938"/>
          </a:xfrm>
        </p:spPr>
        <p:txBody>
          <a:bodyPr anchor="t">
            <a:normAutofit/>
          </a:bodyPr>
          <a:lstStyle/>
          <a:p>
            <a:r>
              <a:rPr lang="de-DE" dirty="0">
                <a:solidFill>
                  <a:srgbClr val="FFFFFF"/>
                </a:solidFill>
              </a:rPr>
              <a:t>Montag: 9-13 Uhr (Bjarne und Smilla)</a:t>
            </a:r>
          </a:p>
          <a:p>
            <a:r>
              <a:rPr lang="de-DE" dirty="0">
                <a:solidFill>
                  <a:srgbClr val="FFFFFF"/>
                </a:solidFill>
              </a:rPr>
              <a:t>Dienstag: 11-15 Uhr (Justin und Franziska)</a:t>
            </a:r>
          </a:p>
          <a:p>
            <a:r>
              <a:rPr lang="de-DE" dirty="0">
                <a:solidFill>
                  <a:srgbClr val="FFFFFF"/>
                </a:solidFill>
              </a:rPr>
              <a:t>Mittwoch: 9-13 Uhr (Bjarne und </a:t>
            </a:r>
            <a:r>
              <a:rPr lang="de-DE" dirty="0" err="1">
                <a:solidFill>
                  <a:srgbClr val="FFFFFF"/>
                </a:solidFill>
              </a:rPr>
              <a:t>Tabi</a:t>
            </a:r>
            <a:r>
              <a:rPr lang="de-DE" dirty="0">
                <a:solidFill>
                  <a:srgbClr val="FFFFFF"/>
                </a:solidFill>
              </a:rPr>
              <a:t>)</a:t>
            </a:r>
          </a:p>
          <a:p>
            <a:r>
              <a:rPr lang="de-DE" dirty="0">
                <a:solidFill>
                  <a:srgbClr val="FFFFFF"/>
                </a:solidFill>
              </a:rPr>
              <a:t>Donnerstag: 16-20 Uhr (Justin und Julia)</a:t>
            </a:r>
          </a:p>
          <a:p>
            <a:endParaRPr lang="de-DE" dirty="0">
              <a:solidFill>
                <a:srgbClr val="FFFFFF"/>
              </a:solidFill>
            </a:endParaRPr>
          </a:p>
          <a:p>
            <a:r>
              <a:rPr lang="de-DE" dirty="0">
                <a:solidFill>
                  <a:srgbClr val="FFFFFF"/>
                </a:solidFill>
              </a:rPr>
              <a:t>Website: https://</a:t>
            </a:r>
            <a:r>
              <a:rPr lang="de-DE" dirty="0" err="1">
                <a:solidFill>
                  <a:srgbClr val="FFFFFF"/>
                </a:solidFill>
              </a:rPr>
              <a:t>www.asta-uhh.de</a:t>
            </a:r>
            <a:r>
              <a:rPr lang="de-DE" dirty="0">
                <a:solidFill>
                  <a:srgbClr val="FFFFFF"/>
                </a:solidFill>
              </a:rPr>
              <a:t>/2-beratung/02-bafoeg-beratung.html</a:t>
            </a:r>
          </a:p>
        </p:txBody>
      </p:sp>
      <p:pic>
        <p:nvPicPr>
          <p:cNvPr id="5" name="Grafik 4" descr="Ein Bild, das Muster, Quadrat, nähen, Pixel enthält.&#10;&#10;Automatisch generierte Beschreibung">
            <a:extLst>
              <a:ext uri="{FF2B5EF4-FFF2-40B4-BE49-F238E27FC236}">
                <a16:creationId xmlns:a16="http://schemas.microsoft.com/office/drawing/2014/main" id="{B5BA5173-7A34-B249-464B-057EF6999D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761" y="3429000"/>
            <a:ext cx="2681362" cy="260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86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E69B96-3D7D-26CA-B230-86EFCFF2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1320800"/>
          </a:xfrm>
        </p:spPr>
        <p:txBody>
          <a:bodyPr>
            <a:normAutofit/>
          </a:bodyPr>
          <a:lstStyle/>
          <a:p>
            <a:r>
              <a:rPr lang="de-DE" dirty="0"/>
              <a:t>Gliederung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6B697C-8366-FCD0-1D9B-99F4F9B8B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2160589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Allgemeine Informationen zur Einkommensanrechnung </a:t>
            </a:r>
          </a:p>
          <a:p>
            <a:r>
              <a:rPr lang="de-DE" dirty="0"/>
              <a:t>Einkommen aus abhängiger Tätigkeit </a:t>
            </a:r>
          </a:p>
          <a:p>
            <a:pPr lvl="1"/>
            <a:r>
              <a:rPr lang="de-DE" dirty="0"/>
              <a:t>Beispiel 1: abhängige Tätigkeit ohne Anrechnung </a:t>
            </a:r>
          </a:p>
          <a:p>
            <a:pPr lvl="1"/>
            <a:r>
              <a:rPr lang="de-DE" dirty="0"/>
              <a:t>Beispiel 2: abhängige Tätigkeit mit Anrechnung</a:t>
            </a:r>
          </a:p>
          <a:p>
            <a:pPr lvl="1"/>
            <a:r>
              <a:rPr lang="de-DE" dirty="0"/>
              <a:t>Beispiel 3: abhängige Tätigkeit ohne Anrechnung mit zwei Kindern</a:t>
            </a:r>
          </a:p>
          <a:p>
            <a:r>
              <a:rPr lang="de-DE" dirty="0"/>
              <a:t>Einkommen aus selbstständiger Tätigkeit</a:t>
            </a:r>
          </a:p>
          <a:p>
            <a:pPr lvl="1"/>
            <a:r>
              <a:rPr lang="de-DE" dirty="0"/>
              <a:t>Beispiel 1: selbstständige Tätigkeit ohne Anrechnung</a:t>
            </a:r>
          </a:p>
          <a:p>
            <a:pPr lvl="1"/>
            <a:r>
              <a:rPr lang="de-DE" dirty="0"/>
              <a:t>Beispiel 2: selbstständige Tätigkeit mit Anrechnung </a:t>
            </a:r>
          </a:p>
          <a:p>
            <a:pPr lvl="1"/>
            <a:r>
              <a:rPr lang="de-DE" dirty="0"/>
              <a:t>Beispiel 3: Kombination aus abhängiger Tätigkeit und selbstständiger Tätigkeit</a:t>
            </a:r>
          </a:p>
          <a:p>
            <a:r>
              <a:rPr lang="de-DE" dirty="0"/>
              <a:t>Leistungsbescheinigung nach § 48 BAföG </a:t>
            </a:r>
          </a:p>
          <a:p>
            <a:r>
              <a:rPr lang="de-DE" dirty="0"/>
              <a:t>Aktuelle Beratungszeiten</a:t>
            </a: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237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E69B96-3D7D-26CA-B230-86EFCFF2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609600"/>
            <a:ext cx="8596668" cy="734351"/>
          </a:xfrm>
        </p:spPr>
        <p:txBody>
          <a:bodyPr>
            <a:normAutofit/>
          </a:bodyPr>
          <a:lstStyle/>
          <a:p>
            <a:r>
              <a:rPr lang="de-DE" dirty="0"/>
              <a:t>Allgemeines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6B697C-8366-FCD0-1D9B-99F4F9B8B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2" y="1530626"/>
            <a:ext cx="8596668" cy="4510736"/>
          </a:xfrm>
        </p:spPr>
        <p:txBody>
          <a:bodyPr>
            <a:normAutofit lnSpcReduction="10000"/>
          </a:bodyPr>
          <a:lstStyle/>
          <a:p>
            <a:r>
              <a:rPr lang="de-DE" sz="2600" dirty="0"/>
              <a:t>Grundfreibetrag: 330 €/ Monat (3.960 € </a:t>
            </a:r>
            <a:r>
              <a:rPr lang="de-DE" sz="2600" dirty="0" err="1"/>
              <a:t>jährl</a:t>
            </a:r>
            <a:r>
              <a:rPr lang="de-DE" sz="2600" dirty="0"/>
              <a:t>.), </a:t>
            </a:r>
            <a:r>
              <a:rPr lang="de-DE" sz="2600" b="1" dirty="0"/>
              <a:t>§ 23 Abs. 1 S. 1 BAföG</a:t>
            </a:r>
          </a:p>
          <a:p>
            <a:r>
              <a:rPr lang="de-DE" sz="2600" dirty="0"/>
              <a:t>Freibetrag für jedes Kind 730 € pro Kind, </a:t>
            </a:r>
            <a:r>
              <a:rPr lang="de-DE" sz="2600" b="1" dirty="0"/>
              <a:t>§ 23 Abs. 1 S. 1 Nr. 3 BAföG </a:t>
            </a:r>
            <a:r>
              <a:rPr lang="de-DE" sz="2600" dirty="0"/>
              <a:t>(Aber: Minderung um eigene Einnahmen)</a:t>
            </a:r>
          </a:p>
          <a:p>
            <a:r>
              <a:rPr lang="de-DE" sz="2600" dirty="0"/>
              <a:t>Für jede Art der Erwerbstätigkeit: 21,6</a:t>
            </a:r>
            <a:r>
              <a:rPr lang="de-DE" sz="2600" b="1" dirty="0"/>
              <a:t>%</a:t>
            </a:r>
            <a:r>
              <a:rPr lang="de-DE" sz="2600" dirty="0"/>
              <a:t> Sozialversicherungspauschale, </a:t>
            </a:r>
            <a:r>
              <a:rPr lang="de-DE" sz="2600" b="1" dirty="0"/>
              <a:t>§ 21 Abs. 2 S. 1 Nr. 1 BAföG</a:t>
            </a:r>
          </a:p>
          <a:p>
            <a:r>
              <a:rPr lang="de-DE" sz="2600" dirty="0"/>
              <a:t>Nur bei abhängiger Tätigkeit: Arbeitnehmerpauschalbetrag </a:t>
            </a:r>
            <a:r>
              <a:rPr lang="de-DE" sz="2600" dirty="0" err="1"/>
              <a:t>i.H.v</a:t>
            </a:r>
            <a:r>
              <a:rPr lang="de-DE" sz="2600" dirty="0"/>
              <a:t>. 1.230 € </a:t>
            </a:r>
            <a:r>
              <a:rPr lang="de-DE" sz="2600" dirty="0" err="1"/>
              <a:t>jährl</a:t>
            </a:r>
            <a:r>
              <a:rPr lang="de-DE" sz="2600" dirty="0"/>
              <a:t>., </a:t>
            </a:r>
            <a:r>
              <a:rPr lang="de-DE" sz="2600" b="1" dirty="0"/>
              <a:t>§ 9a EstG</a:t>
            </a:r>
            <a:endParaRPr lang="en-US" sz="2600" dirty="0"/>
          </a:p>
          <a:p>
            <a:endParaRPr lang="en-US" sz="2800" dirty="0"/>
          </a:p>
          <a:p>
            <a:endParaRPr lang="de-DE" sz="2800" dirty="0"/>
          </a:p>
          <a:p>
            <a:endParaRPr lang="de-DE" sz="2800" dirty="0"/>
          </a:p>
          <a:p>
            <a:endParaRPr lang="en-US" sz="2800" dirty="0"/>
          </a:p>
          <a:p>
            <a:endParaRPr lang="de-DE" sz="2600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6214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AE69B96-3D7D-26CA-B230-86EFCFF2A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796275"/>
            <a:ext cx="8596668" cy="734351"/>
          </a:xfrm>
        </p:spPr>
        <p:txBody>
          <a:bodyPr>
            <a:normAutofit/>
          </a:bodyPr>
          <a:lstStyle/>
          <a:p>
            <a:r>
              <a:rPr lang="de-DE" dirty="0"/>
              <a:t>Allgemeines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06B697C-8366-FCD0-1D9B-99F4F9B8B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1" y="1847574"/>
            <a:ext cx="9221855" cy="3479800"/>
          </a:xfrm>
        </p:spPr>
        <p:txBody>
          <a:bodyPr>
            <a:normAutofit/>
          </a:bodyPr>
          <a:lstStyle/>
          <a:p>
            <a:r>
              <a:rPr lang="de-DE" sz="2800" dirty="0"/>
              <a:t>Vergütungen aus dem Ausbildungsverhältnis werden voll angerechnet, </a:t>
            </a:r>
            <a:r>
              <a:rPr lang="de-DE" sz="2800" b="1" dirty="0"/>
              <a:t>§ 23 Abs. 3 BAföG</a:t>
            </a:r>
          </a:p>
          <a:p>
            <a:r>
              <a:rPr lang="de-DE" sz="2800" dirty="0"/>
              <a:t>Von Waisenrenten bleiben nur 180 € anrechnungsfrei, </a:t>
            </a:r>
            <a:r>
              <a:rPr lang="de-DE" sz="2800" b="1" dirty="0"/>
              <a:t>§ 23 Abs. 4 Nr. 1 BAföG</a:t>
            </a:r>
            <a:endParaRPr lang="en-US" sz="2800" dirty="0"/>
          </a:p>
          <a:p>
            <a:r>
              <a:rPr lang="en-US" sz="2800" dirty="0" err="1"/>
              <a:t>Tätigkeiten</a:t>
            </a:r>
            <a:r>
              <a:rPr lang="en-US" sz="2800" dirty="0"/>
              <a:t> </a:t>
            </a:r>
            <a:r>
              <a:rPr lang="en-US" sz="2800" dirty="0" err="1"/>
              <a:t>nach</a:t>
            </a:r>
            <a:r>
              <a:rPr lang="en-US" sz="2800" dirty="0"/>
              <a:t> § 3 Nr. 26 und Nr. 26a </a:t>
            </a:r>
            <a:r>
              <a:rPr lang="en-US" sz="2800" dirty="0" err="1"/>
              <a:t>EStG</a:t>
            </a:r>
            <a:r>
              <a:rPr lang="en-US" sz="2800" dirty="0"/>
              <a:t> </a:t>
            </a:r>
            <a:r>
              <a:rPr lang="en-US" sz="2800" dirty="0" err="1"/>
              <a:t>stellen</a:t>
            </a:r>
            <a:r>
              <a:rPr lang="en-US" sz="2800" dirty="0"/>
              <a:t> </a:t>
            </a:r>
            <a:r>
              <a:rPr lang="en-US" sz="2800" dirty="0" err="1"/>
              <a:t>kein</a:t>
            </a:r>
            <a:r>
              <a:rPr lang="en-US" sz="2800" dirty="0"/>
              <a:t> </a:t>
            </a:r>
            <a:r>
              <a:rPr lang="en-US" sz="2800" dirty="0" err="1"/>
              <a:t>Einkommen</a:t>
            </a:r>
            <a:r>
              <a:rPr lang="en-US" sz="2800" dirty="0"/>
              <a:t> </a:t>
            </a:r>
            <a:r>
              <a:rPr lang="en-US" sz="2800" dirty="0" err="1"/>
              <a:t>dar</a:t>
            </a:r>
            <a:endParaRPr lang="en-US" sz="2800" dirty="0"/>
          </a:p>
          <a:p>
            <a:endParaRPr lang="de-DE" sz="2800" dirty="0"/>
          </a:p>
          <a:p>
            <a:endParaRPr lang="de-DE" sz="2800" dirty="0"/>
          </a:p>
          <a:p>
            <a:endParaRPr lang="en-US" sz="2800" dirty="0"/>
          </a:p>
          <a:p>
            <a:endParaRPr lang="de-DE" sz="2600" dirty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775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pic>
        <p:nvPicPr>
          <p:cNvPr id="5" name="Picture 4" descr="Rechner, Stift, POST, Geld und ein Papier mit Grafiken, die darauf gedruckt werden">
            <a:extLst>
              <a:ext uri="{FF2B5EF4-FFF2-40B4-BE49-F238E27FC236}">
                <a16:creationId xmlns:a16="http://schemas.microsoft.com/office/drawing/2014/main" id="{EE3CAE6F-514D-48E3-9A61-578959ED33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04" r="8896" b="-2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0750-34DB-3FA8-5A59-CC8B73EE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dirty="0" err="1"/>
              <a:t>Einkommen</a:t>
            </a:r>
            <a:r>
              <a:rPr lang="en-US" sz="4400" dirty="0"/>
              <a:t> </a:t>
            </a:r>
            <a:r>
              <a:rPr lang="en-US" sz="4400" dirty="0" err="1"/>
              <a:t>aus</a:t>
            </a:r>
            <a:r>
              <a:rPr lang="en-US" sz="4400" dirty="0"/>
              <a:t> </a:t>
            </a:r>
            <a:r>
              <a:rPr lang="en-US" sz="4400" dirty="0" err="1"/>
              <a:t>abhängiger</a:t>
            </a:r>
            <a:r>
              <a:rPr lang="en-US" sz="4400" dirty="0"/>
              <a:t> </a:t>
            </a:r>
            <a:r>
              <a:rPr lang="en-US" sz="4400" dirty="0" err="1"/>
              <a:t>Tätigkeit</a:t>
            </a:r>
            <a:r>
              <a:rPr lang="en-US" sz="4400" dirty="0"/>
              <a:t>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668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7D0AF8-2424-AD1D-DABE-0D6914E1FB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1: Einkommen ohne Anrechnung</a:t>
            </a:r>
          </a:p>
        </p:txBody>
      </p:sp>
      <p:pic>
        <p:nvPicPr>
          <p:cNvPr id="5" name="Inhaltsplatzhalter 4" descr="Ein Bild, das Text, Screenshot, Schrift, Zahl enthält.&#10;&#10;Automatisch generierte Beschreibung">
            <a:extLst>
              <a:ext uri="{FF2B5EF4-FFF2-40B4-BE49-F238E27FC236}">
                <a16:creationId xmlns:a16="http://schemas.microsoft.com/office/drawing/2014/main" id="{A5B35BEB-E62A-D1E1-F25A-C72D3133FE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095974"/>
            <a:ext cx="9138124" cy="2666052"/>
          </a:xfrm>
        </p:spPr>
      </p:pic>
    </p:spTree>
    <p:extLst>
      <p:ext uri="{BB962C8B-B14F-4D97-AF65-F5344CB8AC3E}">
        <p14:creationId xmlns:p14="http://schemas.microsoft.com/office/powerpoint/2010/main" val="1538481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4AFDE5-1B4C-128B-4EFC-AB70F34A6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2: Einkommen mit Anrechnung</a:t>
            </a:r>
          </a:p>
        </p:txBody>
      </p:sp>
      <p:pic>
        <p:nvPicPr>
          <p:cNvPr id="5" name="Inhaltsplatzhalter 4" descr="Ein Bild, das Text, Schrift, Quittung, Screenshot enthält.&#10;&#10;Automatisch generierte Beschreibung">
            <a:extLst>
              <a:ext uri="{FF2B5EF4-FFF2-40B4-BE49-F238E27FC236}">
                <a16:creationId xmlns:a16="http://schemas.microsoft.com/office/drawing/2014/main" id="{10977F5C-183A-F48D-A9D8-6EE35DF69D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4" y="2098757"/>
            <a:ext cx="9261184" cy="2660486"/>
          </a:xfrm>
        </p:spPr>
      </p:pic>
    </p:spTree>
    <p:extLst>
      <p:ext uri="{BB962C8B-B14F-4D97-AF65-F5344CB8AC3E}">
        <p14:creationId xmlns:p14="http://schemas.microsoft.com/office/powerpoint/2010/main" val="1857960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DCEF58-2B1C-52B2-0218-9C23553EE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3: Einkommen mit 2 Kindern ohne Anrechnung</a:t>
            </a:r>
          </a:p>
        </p:txBody>
      </p:sp>
      <p:pic>
        <p:nvPicPr>
          <p:cNvPr id="5" name="Inhaltsplatzhalter 4" descr="Ein Bild, das Text, Schrift, Screenshot, Zahl enthält.&#10;&#10;Automatisch generierte Beschreibung">
            <a:extLst>
              <a:ext uri="{FF2B5EF4-FFF2-40B4-BE49-F238E27FC236}">
                <a16:creationId xmlns:a16="http://schemas.microsoft.com/office/drawing/2014/main" id="{82697281-2611-150B-77E5-623463E810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735" y="2144684"/>
            <a:ext cx="9446775" cy="2782917"/>
          </a:xfrm>
        </p:spPr>
      </p:pic>
    </p:spTree>
    <p:extLst>
      <p:ext uri="{BB962C8B-B14F-4D97-AF65-F5344CB8AC3E}">
        <p14:creationId xmlns:p14="http://schemas.microsoft.com/office/powerpoint/2010/main" val="3149719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e-DE"/>
            </a:p>
          </p:txBody>
        </p:sp>
      </p:grpSp>
      <p:pic>
        <p:nvPicPr>
          <p:cNvPr id="5" name="Picture 4" descr="Rechner, Stift, POST, Geld und ein Papier mit Grafiken, die darauf gedruckt werden">
            <a:extLst>
              <a:ext uri="{FF2B5EF4-FFF2-40B4-BE49-F238E27FC236}">
                <a16:creationId xmlns:a16="http://schemas.microsoft.com/office/drawing/2014/main" id="{EE3CAE6F-514D-48E3-9A61-578959ED33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2461" r="14268" b="9091"/>
          <a:stretch/>
        </p:blipFill>
        <p:spPr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BBBE0750-34DB-3FA8-5A59-CC8B73EE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1678666"/>
            <a:ext cx="4088190" cy="23690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400" dirty="0" err="1"/>
              <a:t>Einkommen</a:t>
            </a:r>
            <a:r>
              <a:rPr lang="en-US" sz="4400" dirty="0"/>
              <a:t> </a:t>
            </a:r>
            <a:r>
              <a:rPr lang="en-US" sz="4400" dirty="0" err="1"/>
              <a:t>aus</a:t>
            </a:r>
            <a:r>
              <a:rPr lang="en-US" sz="4400" dirty="0"/>
              <a:t> </a:t>
            </a:r>
            <a:r>
              <a:rPr lang="en-US" sz="4400" dirty="0" err="1"/>
              <a:t>selbstständiger</a:t>
            </a:r>
            <a:r>
              <a:rPr lang="en-US" sz="4400" dirty="0"/>
              <a:t> </a:t>
            </a:r>
            <a:r>
              <a:rPr lang="en-US" sz="4400" dirty="0" err="1"/>
              <a:t>Tätigkeit</a:t>
            </a:r>
            <a:r>
              <a:rPr lang="en-US" sz="4400" dirty="0"/>
              <a:t> 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8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0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4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6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38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618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Facette</Template>
  <TotalTime>0</TotalTime>
  <Words>386</Words>
  <Application>Microsoft Macintosh PowerPoint</Application>
  <PresentationFormat>Breitbild</PresentationFormat>
  <Paragraphs>56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Facette</vt:lpstr>
      <vt:lpstr>BAföG und Einkommen</vt:lpstr>
      <vt:lpstr>Gliederung</vt:lpstr>
      <vt:lpstr>Allgemeines</vt:lpstr>
      <vt:lpstr>Allgemeines</vt:lpstr>
      <vt:lpstr>Einkommen aus abhängiger Tätigkeit </vt:lpstr>
      <vt:lpstr>Beispiel 1: Einkommen ohne Anrechnung</vt:lpstr>
      <vt:lpstr>Beispiel 2: Einkommen mit Anrechnung</vt:lpstr>
      <vt:lpstr>Beispiel 3: Einkommen mit 2 Kindern ohne Anrechnung</vt:lpstr>
      <vt:lpstr>Einkommen aus selbstständiger Tätigkeit </vt:lpstr>
      <vt:lpstr>Besonderheiten bei selbstständiger Tätigkeit</vt:lpstr>
      <vt:lpstr>Beispiel 1: Einkommen ohne Anrechnung </vt:lpstr>
      <vt:lpstr>Beispiel 2: Einkommen mit Anrechnung </vt:lpstr>
      <vt:lpstr>Beispiel 3: Kombination aus abhängiger Tätigkeit und selbstständiger Tätigkeit</vt:lpstr>
      <vt:lpstr>Beispiel 3: Kombination aus abhängiger Tätigkeit und selbstständiger Tätigkeit</vt:lpstr>
      <vt:lpstr>Leistungsbescheinigung § 48 BAföG</vt:lpstr>
      <vt:lpstr>Aktuelle Beratungszeiten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BAföG und Einkommen</dc:title>
  <dc:creator>Smilla Quander</dc:creator>
  <cp:lastModifiedBy>Smilla Quander</cp:lastModifiedBy>
  <cp:revision>2</cp:revision>
  <dcterms:created xsi:type="dcterms:W3CDTF">2024-04-22T09:55:51Z</dcterms:created>
  <dcterms:modified xsi:type="dcterms:W3CDTF">2024-05-02T15:42:30Z</dcterms:modified>
</cp:coreProperties>
</file>